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A87B1-18E4-4CC9-84B0-E7410C14B752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CBD33-8B56-45B9-87A3-165A96E49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1DA67-1DF3-41B8-8077-2686FD9F0383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05CC1-1BFE-46A5-8D76-B8B833AFD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573C5-CD7F-48D6-89F0-8251675D618C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00A26-6A5D-43E5-83A3-BDC6EDE80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7BE9D-4053-4480-9DC5-524CECE74028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B089A-1010-47C5-A3BC-9F49DFE95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BBD54-76EC-4466-922D-CD5DE0102C60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A92D8-168A-41FC-86DF-9266DE1DDC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3EFD8-4B8F-4337-B1D4-A2C21081B26F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4F6B7-E74D-4737-AA75-FE707DEA5D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774B9-E462-4279-990E-7C36B4CB0491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F0CCA-54F1-4199-AD7E-371A29040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184F8-BE34-4E19-9A51-7052AAD16D10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A73EB-1A59-443D-807F-F31DAD02D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D138F-0184-40FF-A421-9EBB24571318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7B3A0-F0F7-4424-B18F-B0BE6D3B8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D72AD-205E-475C-9BB9-C7AC06CF81F9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38D48-FE7D-430A-BB81-C7DE39153C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6EF31-AB59-4D80-B5B6-6404B8EA8AE4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8B06F-1705-46A0-984A-03D9F9FF9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A142FB-CA75-41D5-8FE6-103C31198F99}" type="datetimeFigureOut">
              <a:rPr lang="en-US"/>
              <a:pPr>
                <a:defRPr/>
              </a:pPr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9152E5-66EE-456B-8F38-F20753525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 descr="TreasureMap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381000" y="-228600"/>
            <a:ext cx="102108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Getting the Point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solidFill>
                  <a:schemeClr val="tx1"/>
                </a:solidFill>
              </a:rPr>
              <a:t>John 5:39-47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https://encrypted-tbn1.google.com/images?q=tbn:ANd9GcQ6RycVjbI0QUYXMBEWLyzsG6zPDW0PmLmY_dtK8bfjRuOYj7R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05000"/>
            <a:ext cx="2438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https://encrypted-tbn1.google.com/images?q=tbn:ANd9GcQ6RycVjbI0QUYXMBEWLyzsG6zPDW0PmLmY_dtK8bfjRuOYj7R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447800"/>
            <a:ext cx="33528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219200" y="838200"/>
            <a:ext cx="2514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>
                <a:latin typeface="Calibri" pitchFamily="34" charset="0"/>
              </a:rPr>
              <a:t>Violin</a:t>
            </a: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5181600" y="533400"/>
            <a:ext cx="2971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>
                <a:latin typeface="Calibri" pitchFamily="34" charset="0"/>
              </a:rPr>
              <a:t>Viola</a:t>
            </a:r>
          </a:p>
        </p:txBody>
      </p:sp>
      <p:pic>
        <p:nvPicPr>
          <p:cNvPr id="26628" name="Picture 4" descr="http://thepoliticalcarnival.net/wp-content/uploads/2011/05/thumbsu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12192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4953000" cy="1470025"/>
          </a:xfrm>
        </p:spPr>
        <p:txBody>
          <a:bodyPr/>
          <a:lstStyle/>
          <a:p>
            <a:pPr eaLnBrk="1" hangingPunct="1"/>
            <a:r>
              <a:rPr lang="en-US" b="1" smtClean="0"/>
              <a:t>The Scriptures,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19200" y="1752600"/>
            <a:ext cx="49530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above all,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4600" y="2819400"/>
            <a:ext cx="49530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lead us to</a:t>
            </a:r>
          </a:p>
        </p:txBody>
      </p:sp>
      <p:pic>
        <p:nvPicPr>
          <p:cNvPr id="8" name="Rectangle 7"/>
          <p:cNvPicPr>
            <a:picLocks noChangeArrowheads="1"/>
          </p:cNvPicPr>
          <p:nvPr/>
        </p:nvPicPr>
        <p:blipFill>
          <a:blip r:embed="rId2">
            <a:lum contrast="92000"/>
          </a:blip>
          <a:srcRect/>
          <a:stretch>
            <a:fillRect/>
          </a:stretch>
        </p:blipFill>
        <p:spPr bwMode="auto">
          <a:xfrm>
            <a:off x="5410200" y="3962400"/>
            <a:ext cx="3432175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Perception</a:t>
            </a:r>
            <a:endParaRPr lang="en-US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4400" b="1" smtClean="0"/>
          </a:p>
          <a:p>
            <a:pPr algn="ctr" eaLnBrk="1" hangingPunct="1"/>
            <a:r>
              <a:rPr lang="en-US" sz="5400" b="1" smtClean="0"/>
              <a:t>Picture someone who…</a:t>
            </a:r>
          </a:p>
          <a:p>
            <a:pPr algn="ctr" eaLnBrk="1" hangingPunct="1">
              <a:buFont typeface="Arial" charset="0"/>
              <a:buNone/>
            </a:pPr>
            <a:r>
              <a:rPr lang="en-US" sz="4800" b="1" smtClean="0"/>
              <a:t>“KNOWS THEIR BIBLE”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0"/>
            <a:ext cx="4648200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u="sng">
                <a:latin typeface="Calibri" pitchFamily="34" charset="0"/>
              </a:rPr>
              <a:t>ACADEMIC</a:t>
            </a:r>
          </a:p>
          <a:p>
            <a:pPr algn="ctr"/>
            <a:r>
              <a:rPr lang="en-US" sz="4000">
                <a:latin typeface="Calibri" pitchFamily="34" charset="0"/>
              </a:rPr>
              <a:t>Ivory Tower</a:t>
            </a:r>
          </a:p>
          <a:p>
            <a:pPr algn="ctr"/>
            <a:r>
              <a:rPr lang="en-US" sz="4000">
                <a:latin typeface="Calibri" pitchFamily="34" charset="0"/>
              </a:rPr>
              <a:t>Detached from </a:t>
            </a:r>
          </a:p>
          <a:p>
            <a:pPr algn="ctr"/>
            <a:r>
              <a:rPr lang="en-US" sz="4000">
                <a:latin typeface="Calibri" pitchFamily="34" charset="0"/>
              </a:rPr>
              <a:t>“real life”</a:t>
            </a:r>
          </a:p>
          <a:p>
            <a:pPr algn="ctr"/>
            <a:endParaRPr lang="en-US" sz="4000">
              <a:latin typeface="Calibri" pitchFamily="34" charset="0"/>
            </a:endParaRPr>
          </a:p>
          <a:p>
            <a:pPr algn="ctr"/>
            <a:endParaRPr lang="en-US" sz="3600">
              <a:latin typeface="Calibri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724400" y="0"/>
            <a:ext cx="4419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u="sng">
                <a:latin typeface="Calibri" pitchFamily="34" charset="0"/>
              </a:rPr>
              <a:t>DEBATER</a:t>
            </a:r>
          </a:p>
          <a:p>
            <a:pPr algn="ctr"/>
            <a:r>
              <a:rPr lang="en-US" sz="4000">
                <a:latin typeface="Calibri" pitchFamily="34" charset="0"/>
              </a:rPr>
              <a:t>Quotes Bible to make a case/prove</a:t>
            </a:r>
          </a:p>
          <a:p>
            <a:pPr algn="ctr"/>
            <a:endParaRPr lang="en-US" sz="4000">
              <a:latin typeface="Calibri" pitchFamily="34" charset="0"/>
            </a:endParaRPr>
          </a:p>
          <a:p>
            <a:pPr algn="ctr"/>
            <a:endParaRPr lang="en-US" sz="3600">
              <a:latin typeface="Calibri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505200"/>
            <a:ext cx="4800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u="sng">
                <a:latin typeface="Calibri" pitchFamily="34" charset="0"/>
              </a:rPr>
              <a:t>HATER</a:t>
            </a:r>
          </a:p>
          <a:p>
            <a:pPr algn="ctr"/>
            <a:r>
              <a:rPr lang="en-US" sz="4000">
                <a:latin typeface="Calibri" pitchFamily="34" charset="0"/>
              </a:rPr>
              <a:t>Quotes verses on sin to condemn others</a:t>
            </a:r>
          </a:p>
          <a:p>
            <a:pPr algn="ctr"/>
            <a:endParaRPr lang="en-US" sz="4000">
              <a:latin typeface="Calibri" pitchFamily="34" charset="0"/>
            </a:endParaRPr>
          </a:p>
          <a:p>
            <a:pPr algn="ctr"/>
            <a:endParaRPr lang="en-US" sz="3600">
              <a:latin typeface="Calibri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343400" y="3505200"/>
            <a:ext cx="4800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u="sng">
                <a:latin typeface="Calibri" pitchFamily="34" charset="0"/>
              </a:rPr>
              <a:t>RULE-FOLLOWER</a:t>
            </a:r>
          </a:p>
          <a:p>
            <a:pPr algn="ctr"/>
            <a:r>
              <a:rPr lang="en-US" sz="4000">
                <a:latin typeface="Calibri" pitchFamily="34" charset="0"/>
              </a:rPr>
              <a:t>“Goody-2-Shoes”</a:t>
            </a:r>
          </a:p>
          <a:p>
            <a:pPr algn="ctr"/>
            <a:r>
              <a:rPr lang="en-US" sz="4000">
                <a:latin typeface="Calibri" pitchFamily="34" charset="0"/>
              </a:rPr>
              <a:t>Boring, repressed</a:t>
            </a:r>
          </a:p>
          <a:p>
            <a:pPr algn="ctr"/>
            <a:endParaRPr lang="en-US" sz="4000">
              <a:latin typeface="Calibri" pitchFamily="34" charset="0"/>
            </a:endParaRPr>
          </a:p>
          <a:p>
            <a:pPr algn="ctr"/>
            <a:endParaRPr lang="en-US" sz="3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Distinction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Knowing the Bible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vs.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the Bible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648200" cy="4298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US" sz="4000" b="1" u="sng">
                <a:latin typeface="Calibri" pitchFamily="34" charset="0"/>
              </a:rPr>
              <a:t>ACADEMIC</a:t>
            </a:r>
          </a:p>
          <a:p>
            <a:pPr algn="ctr"/>
            <a:r>
              <a:rPr lang="en-US" sz="4000">
                <a:latin typeface="Calibri" pitchFamily="34" charset="0"/>
              </a:rPr>
              <a:t>Ivory Tower</a:t>
            </a:r>
          </a:p>
          <a:p>
            <a:pPr algn="ctr"/>
            <a:r>
              <a:rPr lang="en-US" sz="4000">
                <a:latin typeface="Calibri" pitchFamily="34" charset="0"/>
              </a:rPr>
              <a:t>Detached from </a:t>
            </a:r>
          </a:p>
          <a:p>
            <a:pPr algn="ctr"/>
            <a:r>
              <a:rPr lang="en-US" sz="4000">
                <a:latin typeface="Calibri" pitchFamily="34" charset="0"/>
              </a:rPr>
              <a:t>“real life”</a:t>
            </a:r>
          </a:p>
          <a:p>
            <a:pPr algn="ctr"/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“I’m smart”</a:t>
            </a:r>
          </a:p>
          <a:p>
            <a:pPr algn="ctr"/>
            <a:endParaRPr lang="en-US" sz="4000">
              <a:latin typeface="Calibri" pitchFamily="34" charset="0"/>
            </a:endParaRPr>
          </a:p>
          <a:p>
            <a:pPr algn="ctr"/>
            <a:endParaRPr lang="en-US" sz="360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0"/>
            <a:ext cx="4419600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latin typeface="+mn-lt"/>
                <a:cs typeface="+mn-cs"/>
              </a:rPr>
              <a:t>DEBATER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Quotes Bible to make a case/prove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“I’m right”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505200"/>
            <a:ext cx="4800600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latin typeface="+mn-lt"/>
                <a:cs typeface="+mn-cs"/>
              </a:rPr>
              <a:t>HATER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Quotes verses on sin to condemn others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“I’m good”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3505200"/>
            <a:ext cx="4800600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latin typeface="+mn-lt"/>
                <a:cs typeface="+mn-cs"/>
              </a:rPr>
              <a:t>RULE-FOLLOWER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“Goody-2-Shoes”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Boring, repressed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“I’m safe”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800" b="1" smtClean="0"/>
              <a:t>The Bible leads us to Jesus…</a:t>
            </a:r>
          </a:p>
          <a:p>
            <a:pPr lvl="1" eaLnBrk="1" hangingPunct="1"/>
            <a:r>
              <a:rPr lang="en-US" sz="4400" b="1" smtClean="0"/>
              <a:t>John 5:39-40</a:t>
            </a:r>
          </a:p>
          <a:p>
            <a:pPr lvl="1" eaLnBrk="1" hangingPunct="1"/>
            <a:r>
              <a:rPr lang="en-US" sz="4400" b="1" smtClean="0"/>
              <a:t>Luke 24:27, 44-45</a:t>
            </a:r>
          </a:p>
          <a:p>
            <a:pPr lvl="1" eaLnBrk="1" hangingPunct="1"/>
            <a:r>
              <a:rPr lang="en-US" sz="4400" b="1" smtClean="0"/>
              <a:t>Matthew 5:7</a:t>
            </a:r>
          </a:p>
          <a:p>
            <a:pPr lvl="1" eaLnBrk="1" hangingPunct="1"/>
            <a:r>
              <a:rPr lang="en-US" sz="4400" b="1" smtClean="0"/>
              <a:t>Luke 4:16-21</a:t>
            </a:r>
          </a:p>
        </p:txBody>
      </p:sp>
      <p:pic>
        <p:nvPicPr>
          <p:cNvPr id="20483" name="Picture 4" descr="http://www.atheistconnect.org/wp-content/uploads/2011/03/cool-bible-facts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7988" y="3733800"/>
            <a:ext cx="365601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648200" cy="4298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US" sz="4000" b="1" u="sng">
                <a:latin typeface="Calibri" pitchFamily="34" charset="0"/>
              </a:rPr>
              <a:t>ACADEMIC</a:t>
            </a:r>
          </a:p>
          <a:p>
            <a:pPr algn="ctr"/>
            <a:r>
              <a:rPr lang="en-US" sz="4000">
                <a:latin typeface="Calibri" pitchFamily="34" charset="0"/>
              </a:rPr>
              <a:t>Ivory Tower</a:t>
            </a:r>
          </a:p>
          <a:p>
            <a:pPr algn="ctr"/>
            <a:r>
              <a:rPr lang="en-US" sz="4000">
                <a:latin typeface="Calibri" pitchFamily="34" charset="0"/>
              </a:rPr>
              <a:t>Detached from </a:t>
            </a:r>
          </a:p>
          <a:p>
            <a:pPr algn="ctr"/>
            <a:r>
              <a:rPr lang="en-US" sz="4000">
                <a:latin typeface="Calibri" pitchFamily="34" charset="0"/>
              </a:rPr>
              <a:t>“real life”</a:t>
            </a:r>
          </a:p>
          <a:p>
            <a:pPr algn="ctr"/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“I’m smart”</a:t>
            </a:r>
          </a:p>
          <a:p>
            <a:pPr algn="ctr"/>
            <a:endParaRPr lang="en-US" sz="4000">
              <a:latin typeface="Calibri" pitchFamily="34" charset="0"/>
            </a:endParaRPr>
          </a:p>
          <a:p>
            <a:pPr algn="ctr"/>
            <a:endParaRPr lang="en-US" sz="360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0"/>
            <a:ext cx="4419600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latin typeface="+mn-lt"/>
                <a:cs typeface="+mn-cs"/>
              </a:rPr>
              <a:t>DEBATER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Quotes Bible to make a case/prove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“I’m right”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505200"/>
            <a:ext cx="4800600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latin typeface="+mn-lt"/>
                <a:cs typeface="+mn-cs"/>
              </a:rPr>
              <a:t>HATER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Quotes verses on sin to condemn others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“I’m good”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3505200"/>
            <a:ext cx="4800600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latin typeface="+mn-lt"/>
                <a:cs typeface="+mn-cs"/>
              </a:rPr>
              <a:t>RULE-FOLLOWER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“Goody-2-Shoes”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Boring, repressed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“I’m safe”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atin typeface="+mn-lt"/>
              <a:cs typeface="+mn-cs"/>
            </a:endParaRPr>
          </a:p>
        </p:txBody>
      </p:sp>
      <p:sp>
        <p:nvSpPr>
          <p:cNvPr id="6" name="Multiply 5"/>
          <p:cNvSpPr/>
          <p:nvPr/>
        </p:nvSpPr>
        <p:spPr>
          <a:xfrm>
            <a:off x="381000" y="381000"/>
            <a:ext cx="4114800" cy="3124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5029200" y="3733800"/>
            <a:ext cx="4114800" cy="3124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Multiply 7"/>
          <p:cNvSpPr/>
          <p:nvPr/>
        </p:nvSpPr>
        <p:spPr>
          <a:xfrm>
            <a:off x="381000" y="3733800"/>
            <a:ext cx="4114800" cy="3124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Multiply 8"/>
          <p:cNvSpPr/>
          <p:nvPr/>
        </p:nvSpPr>
        <p:spPr>
          <a:xfrm>
            <a:off x="5029200" y="228600"/>
            <a:ext cx="4114800" cy="3124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Practical Tips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525963"/>
          </a:xfrm>
        </p:spPr>
        <p:txBody>
          <a:bodyPr/>
          <a:lstStyle/>
          <a:p>
            <a:pPr algn="ctr" eaLnBrk="1" hangingPunct="1"/>
            <a:endParaRPr lang="en-US" sz="4800" smtClean="0"/>
          </a:p>
          <a:p>
            <a:pPr algn="ctr" eaLnBrk="1" hangingPunct="1"/>
            <a:r>
              <a:rPr lang="en-US" sz="4800" b="1" smtClean="0"/>
              <a:t>NO SHOE-HORNING!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Practical Tips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990600"/>
          </a:xfrm>
        </p:spPr>
        <p:txBody>
          <a:bodyPr/>
          <a:lstStyle/>
          <a:p>
            <a:pPr eaLnBrk="1" hangingPunct="1"/>
            <a:r>
              <a:rPr lang="en-US" sz="4800" smtClean="0"/>
              <a:t>Story-Reading</a:t>
            </a:r>
          </a:p>
        </p:txBody>
      </p:sp>
      <p:pic>
        <p:nvPicPr>
          <p:cNvPr id="20482" name="Picture 2" descr="http://2.bp.blogspot.com/_zBbX8GeJE8M/TSpRxhzHVHI/AAAAAAAAAYE/h0JyEmWx6Zo/s1600/jesus-story-book-bi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438400"/>
            <a:ext cx="2590800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233988" y="1849438"/>
            <a:ext cx="2951162" cy="1903412"/>
            <a:chOff x="5233932" y="1850185"/>
            <a:chExt cx="2950833" cy="1902651"/>
          </a:xfrm>
        </p:grpSpPr>
        <p:sp>
          <p:nvSpPr>
            <p:cNvPr id="6" name="Freeform 5"/>
            <p:cNvSpPr/>
            <p:nvPr/>
          </p:nvSpPr>
          <p:spPr>
            <a:xfrm>
              <a:off x="5233932" y="2067585"/>
              <a:ext cx="814296" cy="706156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5386315" y="2219924"/>
              <a:ext cx="814296" cy="706156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 rot="5219511">
              <a:off x="6095966" y="2895828"/>
              <a:ext cx="815649" cy="704771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rot="15513097">
              <a:off x="5868185" y="1904830"/>
              <a:ext cx="814061" cy="704771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 rot="2424103">
              <a:off x="6781571" y="2210403"/>
              <a:ext cx="814297" cy="704568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424103">
              <a:off x="7370469" y="1932702"/>
              <a:ext cx="814296" cy="704568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7010146" y="3048268"/>
              <a:ext cx="814297" cy="704568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3733800" y="4635500"/>
            <a:ext cx="5181600" cy="1835150"/>
            <a:chOff x="3733800" y="4635278"/>
            <a:chExt cx="5181600" cy="1835920"/>
          </a:xfrm>
        </p:grpSpPr>
        <p:sp>
          <p:nvSpPr>
            <p:cNvPr id="29" name="Right Arrow 28"/>
            <p:cNvSpPr/>
            <p:nvPr/>
          </p:nvSpPr>
          <p:spPr>
            <a:xfrm>
              <a:off x="3733800" y="5257839"/>
              <a:ext cx="5181600" cy="609856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495800" y="4876679"/>
              <a:ext cx="814388" cy="705146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886200" y="5486535"/>
              <a:ext cx="814388" cy="705146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 rot="5219511">
              <a:off x="5223498" y="5711409"/>
              <a:ext cx="814729" cy="704850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 rot="15513097">
              <a:off x="6037885" y="4917326"/>
              <a:ext cx="814729" cy="704850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2424103">
              <a:off x="7277100" y="4635278"/>
              <a:ext cx="747713" cy="862375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2424103">
              <a:off x="7751763" y="5589766"/>
              <a:ext cx="814387" cy="705146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705600" y="5486535"/>
              <a:ext cx="814388" cy="705146"/>
            </a:xfrm>
            <a:custGeom>
              <a:avLst/>
              <a:gdLst>
                <a:gd name="connsiteX0" fmla="*/ 187154 w 814465"/>
                <a:gd name="connsiteY0" fmla="*/ 0 h 704836"/>
                <a:gd name="connsiteX1" fmla="*/ 187154 w 814465"/>
                <a:gd name="connsiteY1" fmla="*/ 0 h 704836"/>
                <a:gd name="connsiteX2" fmla="*/ 753211 w 814465"/>
                <a:gd name="connsiteY2" fmla="*/ 544285 h 704836"/>
                <a:gd name="connsiteX3" fmla="*/ 774982 w 814465"/>
                <a:gd name="connsiteY3" fmla="*/ 674914 h 704836"/>
                <a:gd name="connsiteX4" fmla="*/ 579039 w 814465"/>
                <a:gd name="connsiteY4" fmla="*/ 631371 h 704836"/>
                <a:gd name="connsiteX5" fmla="*/ 404868 w 814465"/>
                <a:gd name="connsiteY5" fmla="*/ 674914 h 704836"/>
                <a:gd name="connsiteX6" fmla="*/ 12982 w 814465"/>
                <a:gd name="connsiteY6" fmla="*/ 435428 h 704836"/>
                <a:gd name="connsiteX7" fmla="*/ 230697 w 814465"/>
                <a:gd name="connsiteY7" fmla="*/ 108857 h 704836"/>
                <a:gd name="connsiteX8" fmla="*/ 274239 w 814465"/>
                <a:gd name="connsiteY8" fmla="*/ 108857 h 70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465" h="704836">
                  <a:moveTo>
                    <a:pt x="187154" y="0"/>
                  </a:moveTo>
                  <a:lnTo>
                    <a:pt x="187154" y="0"/>
                  </a:lnTo>
                  <a:cubicBezTo>
                    <a:pt x="375840" y="181428"/>
                    <a:pt x="581292" y="346896"/>
                    <a:pt x="753211" y="544285"/>
                  </a:cubicBezTo>
                  <a:cubicBezTo>
                    <a:pt x="782204" y="577573"/>
                    <a:pt x="814465" y="655172"/>
                    <a:pt x="774982" y="674914"/>
                  </a:cubicBezTo>
                  <a:cubicBezTo>
                    <a:pt x="715138" y="704836"/>
                    <a:pt x="644353" y="645885"/>
                    <a:pt x="579039" y="631371"/>
                  </a:cubicBezTo>
                  <a:cubicBezTo>
                    <a:pt x="520982" y="645885"/>
                    <a:pt x="462654" y="690472"/>
                    <a:pt x="404868" y="674914"/>
                  </a:cubicBezTo>
                  <a:cubicBezTo>
                    <a:pt x="0" y="565911"/>
                    <a:pt x="12982" y="615733"/>
                    <a:pt x="12982" y="435428"/>
                  </a:cubicBezTo>
                  <a:lnTo>
                    <a:pt x="230697" y="108857"/>
                  </a:lnTo>
                  <a:lnTo>
                    <a:pt x="274239" y="108857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191000" y="2743200"/>
            <a:ext cx="1828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Random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495800" y="4343400"/>
            <a:ext cx="1828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Practical Tips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990600"/>
          </a:xfrm>
        </p:spPr>
        <p:txBody>
          <a:bodyPr/>
          <a:lstStyle/>
          <a:p>
            <a:pPr eaLnBrk="1" hangingPunct="1"/>
            <a:r>
              <a:rPr lang="en-US" sz="4800" smtClean="0"/>
              <a:t>Glimpsing</a:t>
            </a:r>
          </a:p>
        </p:txBody>
      </p:sp>
      <p:pic>
        <p:nvPicPr>
          <p:cNvPr id="23554" name="Picture 2" descr="http://readandunderstandthebible.com/wp-content/uploads/2011/06/mos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438400"/>
            <a:ext cx="1454150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://www.jesuswalk.com/psalms/images/gerrit-van-honthorst-king-david-playing-the-harp-1611-1156x1407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4876800"/>
            <a:ext cx="16271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 descr="http://westernthm.files.wordpress.com/2011/10/the-sacrificial-la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3886200"/>
            <a:ext cx="22145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2514600"/>
            <a:ext cx="1600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MOSES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5029200"/>
            <a:ext cx="1600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KING DAVID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4191000"/>
            <a:ext cx="1600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LAMB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191000" y="2590800"/>
            <a:ext cx="15240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5029200" y="42672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886200" y="5638800"/>
            <a:ext cx="16764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3560" name="Picture 8" descr="http://www.eborg2.com/Jesus/Jesus-Resurrection/Jesus%20Resurrection-0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1676400"/>
            <a:ext cx="27146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Practical Tips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990600"/>
          </a:xfrm>
        </p:spPr>
        <p:txBody>
          <a:bodyPr/>
          <a:lstStyle/>
          <a:p>
            <a:pPr eaLnBrk="1" hangingPunct="1"/>
            <a:r>
              <a:rPr lang="en-US" sz="4800" smtClean="0"/>
              <a:t>Needing</a:t>
            </a:r>
          </a:p>
        </p:txBody>
      </p:sp>
      <p:pic>
        <p:nvPicPr>
          <p:cNvPr id="25603" name="Picture 2" descr="http://cache2.artprintimages.com/p/LRG/8/846/ZLVY000Z/art-print/albrecht-d%C3%BCrer-praying-ha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1447800"/>
            <a:ext cx="3505200" cy="500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>Practical Tips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990600"/>
          </a:xfrm>
        </p:spPr>
        <p:txBody>
          <a:bodyPr/>
          <a:lstStyle/>
          <a:p>
            <a:pPr eaLnBrk="1" hangingPunct="1"/>
            <a:r>
              <a:rPr lang="en-US" sz="4800" smtClean="0"/>
              <a:t>Hoping</a:t>
            </a:r>
          </a:p>
        </p:txBody>
      </p:sp>
      <p:pic>
        <p:nvPicPr>
          <p:cNvPr id="26627" name="Picture 4" descr="http://2.bp.blogspot.com/_n3jtd6TjcCs/S7DO3VGWZnI/AAAAAAAAAM0/diB7ksJvrvo/s1600/369_empty_tom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438400"/>
            <a:ext cx="5486400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4953000" cy="1470025"/>
          </a:xfrm>
        </p:spPr>
        <p:txBody>
          <a:bodyPr/>
          <a:lstStyle/>
          <a:p>
            <a:pPr eaLnBrk="1" hangingPunct="1"/>
            <a:r>
              <a:rPr lang="en-US" b="1" smtClean="0"/>
              <a:t>The Scriptures,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19200" y="1752600"/>
            <a:ext cx="49530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above all,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4600" y="2819400"/>
            <a:ext cx="49530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lead us to</a:t>
            </a:r>
          </a:p>
        </p:txBody>
      </p:sp>
      <p:pic>
        <p:nvPicPr>
          <p:cNvPr id="27652" name="Rectangle 7"/>
          <p:cNvPicPr>
            <a:picLocks noChangeArrowheads="1"/>
          </p:cNvPicPr>
          <p:nvPr/>
        </p:nvPicPr>
        <p:blipFill>
          <a:blip r:embed="rId2">
            <a:lum contrast="100000"/>
          </a:blip>
          <a:srcRect/>
          <a:stretch>
            <a:fillRect/>
          </a:stretch>
        </p:blipFill>
        <p:spPr bwMode="auto">
          <a:xfrm>
            <a:off x="5410200" y="4267200"/>
            <a:ext cx="3432175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168</Words>
  <Application>Microsoft Office PowerPoint</Application>
  <PresentationFormat>On-screen Show (4:3)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Getting the Point</vt:lpstr>
      <vt:lpstr>Slide 2</vt:lpstr>
      <vt:lpstr>The Scriptures,</vt:lpstr>
      <vt:lpstr>Perception</vt:lpstr>
      <vt:lpstr>Slide 5</vt:lpstr>
      <vt:lpstr>Distinction</vt:lpstr>
      <vt:lpstr>Slide 7</vt:lpstr>
      <vt:lpstr>Direction</vt:lpstr>
      <vt:lpstr>Slide 9</vt:lpstr>
      <vt:lpstr>Practical Tips</vt:lpstr>
      <vt:lpstr>Practical Tips</vt:lpstr>
      <vt:lpstr>Practical Tips</vt:lpstr>
      <vt:lpstr>Practical Tips</vt:lpstr>
      <vt:lpstr>Practical Tips</vt:lpstr>
      <vt:lpstr>The Scriptures,</vt:lpstr>
    </vt:vector>
  </TitlesOfParts>
  <Company>PPUCC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Staff</dc:creator>
  <cp:lastModifiedBy>PPUCC</cp:lastModifiedBy>
  <cp:revision>81</cp:revision>
  <dcterms:created xsi:type="dcterms:W3CDTF">2012-01-19T19:37:15Z</dcterms:created>
  <dcterms:modified xsi:type="dcterms:W3CDTF">2012-01-22T13:57:28Z</dcterms:modified>
</cp:coreProperties>
</file>