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7" r:id="rId6"/>
    <p:sldId id="259" r:id="rId7"/>
    <p:sldId id="262" r:id="rId8"/>
    <p:sldId id="270" r:id="rId9"/>
    <p:sldId id="268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2947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3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5D0E1-D7A1-4A59-A137-EE63AAC7730C}" type="datetimeFigureOut">
              <a:rPr lang="en-US"/>
              <a:pPr>
                <a:defRPr/>
              </a:pPr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14C64-2A49-43C2-9E67-97AFE70E00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F6A56-91C8-4971-AD06-69EAC855792A}" type="datetimeFigureOut">
              <a:rPr lang="en-US"/>
              <a:pPr>
                <a:defRPr/>
              </a:pPr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E8CB6-9AF7-4BDA-9449-DB10501D01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D8AD5-22CD-43DF-9BD5-A4288B37F1C0}" type="datetimeFigureOut">
              <a:rPr lang="en-US"/>
              <a:pPr>
                <a:defRPr/>
              </a:pPr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872EF-0199-4076-A6F5-7ED1A48B7C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E77D2-6A0E-48CD-B06C-4B4FBE0962E4}" type="datetimeFigureOut">
              <a:rPr lang="en-US"/>
              <a:pPr>
                <a:defRPr/>
              </a:pPr>
              <a:t>2/26/2012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0077C-452F-4093-BF0D-3C6981486C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60A51-CA43-45A5-8F7B-9F1D40EC9793}" type="datetimeFigureOut">
              <a:rPr lang="en-US"/>
              <a:pPr>
                <a:defRPr/>
              </a:pPr>
              <a:t>2/26/2012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535FB-AAD1-4CB1-A152-035F8D00E0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7259A-90E1-4540-B766-1763631E1659}" type="datetimeFigureOut">
              <a:rPr lang="en-US"/>
              <a:pPr>
                <a:defRPr/>
              </a:pPr>
              <a:t>2/26/2012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16ADE-D888-49B2-BC06-40F2CA6E36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4FC28-65E1-4CBD-9600-00CF65699B1E}" type="datetimeFigureOut">
              <a:rPr lang="en-US"/>
              <a:pPr>
                <a:defRPr/>
              </a:pPr>
              <a:t>2/26/2012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255DA-6E9B-4652-90F6-BF2302652B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EBD84-D455-487D-9AA0-8A601A284CC0}" type="datetimeFigureOut">
              <a:rPr lang="en-US"/>
              <a:pPr>
                <a:defRPr/>
              </a:pPr>
              <a:t>2/26/2012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6BD77-F2EC-4EB1-9D28-AF58EAC7C6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B2FFD-820C-469D-9686-62B13986DB5A}" type="datetimeFigureOut">
              <a:rPr lang="en-US"/>
              <a:pPr>
                <a:defRPr/>
              </a:pPr>
              <a:t>2/26/2012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D9E0D-91E0-4932-A9F7-23298E5A7F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F68B3-AA8E-4C82-8757-6C7625227AD5}" type="datetimeFigureOut">
              <a:rPr lang="en-US"/>
              <a:pPr>
                <a:defRPr/>
              </a:pPr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581B8-2251-44C2-BF26-52E9E30F0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32C7E-96B5-48BE-85DD-C75CCBEA1435}" type="datetimeFigureOut">
              <a:rPr lang="en-US"/>
              <a:pPr>
                <a:defRPr/>
              </a:pPr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3F41C-6D81-49ED-A1D7-083DDA9640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8000"/>
            <a:lum/>
          </a:blip>
          <a:srcRect/>
          <a:stretch>
            <a:fillRect l="-14000" r="-14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3C4E4AD-200B-4400-881F-A4A1DB2410F6}" type="datetimeFigureOut">
              <a:rPr lang="en-US"/>
              <a:pPr>
                <a:defRPr/>
              </a:pPr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9A4044-1454-455F-A7AF-1134019102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8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Solitude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5:12-16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9600" cy="21336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5500" cap="none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JESUS NEEDED SOLITUDE.</a:t>
            </a:r>
            <a:br>
              <a:rPr lang="en-US" sz="5500" cap="none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5500" cap="none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    WE NEED SOLITUDE.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4200" b="1" smtClean="0">
                <a:solidFill>
                  <a:srgbClr val="112947"/>
                </a:solidFill>
              </a:rPr>
              <a:t>Emptying: the problem with people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6324600" y="914400"/>
            <a:ext cx="2286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112947"/>
                </a:solidFill>
                <a:latin typeface="Calibri" pitchFamily="34" charset="0"/>
              </a:rPr>
              <a:t>Patterns</a:t>
            </a:r>
          </a:p>
        </p:txBody>
      </p:sp>
      <p:sp>
        <p:nvSpPr>
          <p:cNvPr id="15363" name="AutoShape 27"/>
          <p:cNvSpPr>
            <a:spLocks noChangeArrowheads="1"/>
          </p:cNvSpPr>
          <p:nvPr/>
        </p:nvSpPr>
        <p:spPr bwMode="auto">
          <a:xfrm>
            <a:off x="5257800" y="3352800"/>
            <a:ext cx="1676400" cy="1219200"/>
          </a:xfrm>
          <a:prstGeom prst="octagon">
            <a:avLst>
              <a:gd name="adj" fmla="val 292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AutoShape 28"/>
          <p:cNvSpPr>
            <a:spLocks noChangeArrowheads="1"/>
          </p:cNvSpPr>
          <p:nvPr/>
        </p:nvSpPr>
        <p:spPr bwMode="auto">
          <a:xfrm>
            <a:off x="5486400" y="1752600"/>
            <a:ext cx="1447800" cy="990600"/>
          </a:xfrm>
          <a:prstGeom prst="octagon">
            <a:avLst>
              <a:gd name="adj" fmla="val 292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AutoShape 29"/>
          <p:cNvSpPr>
            <a:spLocks noChangeArrowheads="1"/>
          </p:cNvSpPr>
          <p:nvPr/>
        </p:nvSpPr>
        <p:spPr bwMode="auto">
          <a:xfrm>
            <a:off x="3733800" y="2057400"/>
            <a:ext cx="1447800" cy="990600"/>
          </a:xfrm>
          <a:prstGeom prst="octagon">
            <a:avLst>
              <a:gd name="adj" fmla="val 292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AutoShape 30"/>
          <p:cNvSpPr>
            <a:spLocks noChangeArrowheads="1"/>
          </p:cNvSpPr>
          <p:nvPr/>
        </p:nvSpPr>
        <p:spPr bwMode="auto">
          <a:xfrm>
            <a:off x="3352800" y="3352800"/>
            <a:ext cx="1447800" cy="990600"/>
          </a:xfrm>
          <a:prstGeom prst="octagon">
            <a:avLst>
              <a:gd name="adj" fmla="val 292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AutoShape 31"/>
          <p:cNvSpPr>
            <a:spLocks noChangeArrowheads="1"/>
          </p:cNvSpPr>
          <p:nvPr/>
        </p:nvSpPr>
        <p:spPr bwMode="auto">
          <a:xfrm>
            <a:off x="5334000" y="5105400"/>
            <a:ext cx="1447800" cy="990600"/>
          </a:xfrm>
          <a:prstGeom prst="octagon">
            <a:avLst>
              <a:gd name="adj" fmla="val 292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Text Box 33"/>
          <p:cNvSpPr txBox="1">
            <a:spLocks noChangeArrowheads="1"/>
          </p:cNvSpPr>
          <p:nvPr/>
        </p:nvSpPr>
        <p:spPr bwMode="auto">
          <a:xfrm>
            <a:off x="5410200" y="3581400"/>
            <a:ext cx="1371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FFFF00"/>
                </a:solidFill>
              </a:rPr>
              <a:t>ME</a:t>
            </a:r>
          </a:p>
        </p:txBody>
      </p:sp>
      <p:sp>
        <p:nvSpPr>
          <p:cNvPr id="15369" name="Text Box 34"/>
          <p:cNvSpPr txBox="1">
            <a:spLocks noChangeArrowheads="1"/>
          </p:cNvSpPr>
          <p:nvPr/>
        </p:nvSpPr>
        <p:spPr bwMode="auto">
          <a:xfrm>
            <a:off x="3657600" y="2286000"/>
            <a:ext cx="1600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rgbClr val="FFFF00"/>
                </a:solidFill>
              </a:rPr>
              <a:t>Culture</a:t>
            </a:r>
          </a:p>
        </p:txBody>
      </p:sp>
      <p:grpSp>
        <p:nvGrpSpPr>
          <p:cNvPr id="15370" name="Group 39"/>
          <p:cNvGrpSpPr>
            <a:grpSpLocks/>
          </p:cNvGrpSpPr>
          <p:nvPr/>
        </p:nvGrpSpPr>
        <p:grpSpPr bwMode="auto">
          <a:xfrm>
            <a:off x="3581400" y="4724400"/>
            <a:ext cx="1524000" cy="990600"/>
            <a:chOff x="4656" y="2208"/>
            <a:chExt cx="960" cy="624"/>
          </a:xfrm>
        </p:grpSpPr>
        <p:sp>
          <p:nvSpPr>
            <p:cNvPr id="15381" name="AutoShape 32"/>
            <p:cNvSpPr>
              <a:spLocks noChangeArrowheads="1"/>
            </p:cNvSpPr>
            <p:nvPr/>
          </p:nvSpPr>
          <p:spPr bwMode="auto">
            <a:xfrm>
              <a:off x="4656" y="2208"/>
              <a:ext cx="912" cy="624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82" name="Text Box 35"/>
            <p:cNvSpPr txBox="1">
              <a:spLocks noChangeArrowheads="1"/>
            </p:cNvSpPr>
            <p:nvPr/>
          </p:nvSpPr>
          <p:spPr bwMode="auto">
            <a:xfrm>
              <a:off x="4656" y="2352"/>
              <a:ext cx="96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</a:rPr>
                <a:t>Media</a:t>
              </a:r>
            </a:p>
          </p:txBody>
        </p:sp>
      </p:grpSp>
      <p:sp>
        <p:nvSpPr>
          <p:cNvPr id="15371" name="Text Box 36"/>
          <p:cNvSpPr txBox="1">
            <a:spLocks noChangeArrowheads="1"/>
          </p:cNvSpPr>
          <p:nvPr/>
        </p:nvSpPr>
        <p:spPr bwMode="auto">
          <a:xfrm>
            <a:off x="5257800" y="5334000"/>
            <a:ext cx="152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rgbClr val="FFFF00"/>
                </a:solidFill>
              </a:rPr>
              <a:t>Friends</a:t>
            </a:r>
          </a:p>
        </p:txBody>
      </p:sp>
      <p:sp>
        <p:nvSpPr>
          <p:cNvPr id="15372" name="Text Box 37"/>
          <p:cNvSpPr txBox="1">
            <a:spLocks noChangeArrowheads="1"/>
          </p:cNvSpPr>
          <p:nvPr/>
        </p:nvSpPr>
        <p:spPr bwMode="auto">
          <a:xfrm>
            <a:off x="3276600" y="3581400"/>
            <a:ext cx="152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rgbClr val="FFFF00"/>
                </a:solidFill>
              </a:rPr>
              <a:t>Work</a:t>
            </a:r>
          </a:p>
        </p:txBody>
      </p:sp>
      <p:sp>
        <p:nvSpPr>
          <p:cNvPr id="15373" name="Text Box 38"/>
          <p:cNvSpPr txBox="1">
            <a:spLocks noChangeArrowheads="1"/>
          </p:cNvSpPr>
          <p:nvPr/>
        </p:nvSpPr>
        <p:spPr bwMode="auto">
          <a:xfrm>
            <a:off x="5410200" y="1981200"/>
            <a:ext cx="152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rgbClr val="FFFF00"/>
                </a:solidFill>
              </a:rPr>
              <a:t>Family</a:t>
            </a:r>
          </a:p>
        </p:txBody>
      </p:sp>
      <p:sp>
        <p:nvSpPr>
          <p:cNvPr id="15374" name="AutoShape 41"/>
          <p:cNvSpPr>
            <a:spLocks noChangeArrowheads="1"/>
          </p:cNvSpPr>
          <p:nvPr/>
        </p:nvSpPr>
        <p:spPr bwMode="auto">
          <a:xfrm>
            <a:off x="4800600" y="3657600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bg2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AutoShape 42"/>
          <p:cNvSpPr>
            <a:spLocks noChangeArrowheads="1"/>
          </p:cNvSpPr>
          <p:nvPr/>
        </p:nvSpPr>
        <p:spPr bwMode="auto">
          <a:xfrm rot="5400000">
            <a:off x="5829300" y="2857500"/>
            <a:ext cx="609600" cy="381000"/>
          </a:xfrm>
          <a:prstGeom prst="rightArrow">
            <a:avLst>
              <a:gd name="adj1" fmla="val 50000"/>
              <a:gd name="adj2" fmla="val 40000"/>
            </a:avLst>
          </a:prstGeom>
          <a:solidFill>
            <a:schemeClr val="bg2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6" name="AutoShape 43"/>
          <p:cNvSpPr>
            <a:spLocks noChangeArrowheads="1"/>
          </p:cNvSpPr>
          <p:nvPr/>
        </p:nvSpPr>
        <p:spPr bwMode="auto">
          <a:xfrm rot="-5400000">
            <a:off x="5791200" y="4648200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bg2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7" name="AutoShape 44"/>
          <p:cNvSpPr>
            <a:spLocks noChangeArrowheads="1"/>
          </p:cNvSpPr>
          <p:nvPr/>
        </p:nvSpPr>
        <p:spPr bwMode="auto">
          <a:xfrm rot="3044649">
            <a:off x="4833938" y="2982913"/>
            <a:ext cx="762000" cy="38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2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AutoShape 45"/>
          <p:cNvSpPr>
            <a:spLocks noChangeArrowheads="1"/>
          </p:cNvSpPr>
          <p:nvPr/>
        </p:nvSpPr>
        <p:spPr bwMode="auto">
          <a:xfrm rot="-2942262">
            <a:off x="4892675" y="4518025"/>
            <a:ext cx="800100" cy="381000"/>
          </a:xfrm>
          <a:prstGeom prst="rightArrow">
            <a:avLst>
              <a:gd name="adj1" fmla="val 50000"/>
              <a:gd name="adj2" fmla="val 52500"/>
            </a:avLst>
          </a:prstGeom>
          <a:solidFill>
            <a:schemeClr val="bg2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AutoShape 46"/>
          <p:cNvSpPr>
            <a:spLocks noChangeArrowheads="1"/>
          </p:cNvSpPr>
          <p:nvPr/>
        </p:nvSpPr>
        <p:spPr bwMode="auto">
          <a:xfrm>
            <a:off x="609600" y="2438400"/>
            <a:ext cx="2514600" cy="24384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0" name="Text Box 47"/>
          <p:cNvSpPr txBox="1">
            <a:spLocks noChangeArrowheads="1"/>
          </p:cNvSpPr>
          <p:nvPr/>
        </p:nvSpPr>
        <p:spPr bwMode="auto">
          <a:xfrm>
            <a:off x="1143000" y="3657600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FFFF00"/>
                </a:solidFill>
              </a:rPr>
              <a:t>GOD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200" b="1" smtClean="0">
                <a:solidFill>
                  <a:srgbClr val="112947"/>
                </a:solidFill>
              </a:rPr>
              <a:t>Being Filled: the blessings of God</a:t>
            </a:r>
          </a:p>
        </p:txBody>
      </p:sp>
      <p:sp>
        <p:nvSpPr>
          <p:cNvPr id="16391" name="Rectangle 7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z="4000" b="1" smtClean="0">
                <a:solidFill>
                  <a:srgbClr val="112947"/>
                </a:solidFill>
              </a:rPr>
              <a:t>Do not be conformed to the patterns of this world.</a:t>
            </a:r>
          </a:p>
          <a:p>
            <a:pPr eaLnBrk="1" hangingPunct="1"/>
            <a:r>
              <a:rPr lang="en-US" sz="4000" b="1" smtClean="0">
                <a:solidFill>
                  <a:srgbClr val="112947"/>
                </a:solidFill>
              </a:rPr>
              <a:t>Be transformed by the renewing of your mind</a:t>
            </a:r>
            <a:r>
              <a:rPr lang="en-US" smtClean="0">
                <a:solidFill>
                  <a:srgbClr val="112947"/>
                </a:solidFill>
              </a:rPr>
              <a:t>.</a:t>
            </a:r>
          </a:p>
          <a:p>
            <a:pPr eaLnBrk="1" hangingPunct="1">
              <a:buFont typeface="Arial" charset="0"/>
              <a:buNone/>
            </a:pPr>
            <a:r>
              <a:rPr lang="en-US" b="1" smtClean="0">
                <a:solidFill>
                  <a:srgbClr val="FFFF00"/>
                </a:solidFill>
              </a:rPr>
              <a:t>Romans 12:2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200" b="1" smtClean="0">
                <a:solidFill>
                  <a:srgbClr val="112947"/>
                </a:solidFill>
              </a:rPr>
              <a:t>Being Filled: the blessings of God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4294967295"/>
          </p:nvPr>
        </p:nvSpPr>
        <p:spPr>
          <a:xfrm>
            <a:off x="457200" y="1371600"/>
            <a:ext cx="4040188" cy="639763"/>
          </a:xfrm>
        </p:spPr>
        <p:txBody>
          <a:bodyPr anchor="b">
            <a:noAutofit/>
          </a:bodyPr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US" sz="4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Solitude is NOT…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457200" y="1981200"/>
            <a:ext cx="4040188" cy="3951288"/>
          </a:xfrm>
        </p:spPr>
        <p:txBody>
          <a:bodyPr/>
          <a:lstStyle/>
          <a:p>
            <a:pPr eaLnBrk="1" hangingPunct="1"/>
            <a:r>
              <a:rPr lang="en-US" sz="3000" b="1" smtClean="0">
                <a:solidFill>
                  <a:srgbClr val="112947"/>
                </a:solidFill>
              </a:rPr>
              <a:t>“Me time”</a:t>
            </a:r>
          </a:p>
          <a:p>
            <a:pPr eaLnBrk="1" hangingPunct="1"/>
            <a:r>
              <a:rPr lang="en-US" sz="3000" b="1" smtClean="0">
                <a:solidFill>
                  <a:srgbClr val="112947"/>
                </a:solidFill>
              </a:rPr>
              <a:t>Individualism</a:t>
            </a:r>
          </a:p>
          <a:p>
            <a:pPr eaLnBrk="1" hangingPunct="1">
              <a:buFont typeface="Arial" charset="0"/>
              <a:buNone/>
            </a:pPr>
            <a:endParaRPr lang="en-US" b="1" smtClean="0">
              <a:solidFill>
                <a:srgbClr val="112947"/>
              </a:solidFill>
            </a:endParaRPr>
          </a:p>
          <a:p>
            <a:pPr eaLnBrk="1" hangingPunct="1"/>
            <a:r>
              <a:rPr lang="en-US" sz="3000" b="1" smtClean="0">
                <a:solidFill>
                  <a:srgbClr val="112947"/>
                </a:solidFill>
              </a:rPr>
              <a:t>The Ideal</a:t>
            </a:r>
          </a:p>
          <a:p>
            <a:pPr eaLnBrk="1" hangingPunct="1">
              <a:buFont typeface="Arial" charset="0"/>
              <a:buNone/>
            </a:pPr>
            <a:endParaRPr lang="en-US" sz="2000" b="1" smtClean="0">
              <a:solidFill>
                <a:srgbClr val="112947"/>
              </a:solidFill>
            </a:endParaRPr>
          </a:p>
          <a:p>
            <a:pPr eaLnBrk="1" hangingPunct="1"/>
            <a:r>
              <a:rPr lang="en-US" sz="3000" b="1" smtClean="0">
                <a:solidFill>
                  <a:srgbClr val="112947"/>
                </a:solidFill>
              </a:rPr>
              <a:t>Being alone</a:t>
            </a:r>
          </a:p>
          <a:p>
            <a:pPr eaLnBrk="1" hangingPunct="1"/>
            <a:endParaRPr lang="en-US" sz="2400" b="1" smtClean="0">
              <a:solidFill>
                <a:srgbClr val="112947"/>
              </a:solidFill>
            </a:endParaRPr>
          </a:p>
          <a:p>
            <a:pPr eaLnBrk="1" hangingPunct="1"/>
            <a:endParaRPr lang="en-US" sz="2400" b="1" smtClean="0">
              <a:solidFill>
                <a:schemeClr val="bg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4648200" y="1371600"/>
            <a:ext cx="4041775" cy="639763"/>
          </a:xfrm>
        </p:spPr>
        <p:txBody>
          <a:bodyPr anchor="b">
            <a:noAutofit/>
          </a:bodyPr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US" sz="4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Solitude IS…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4648200" y="1981200"/>
            <a:ext cx="4041775" cy="3951288"/>
          </a:xfrm>
        </p:spPr>
        <p:txBody>
          <a:bodyPr/>
          <a:lstStyle/>
          <a:p>
            <a:pPr eaLnBrk="1" hangingPunct="1"/>
            <a:r>
              <a:rPr lang="en-US" sz="3000" b="1" smtClean="0">
                <a:solidFill>
                  <a:srgbClr val="112947"/>
                </a:solidFill>
              </a:rPr>
              <a:t>Connecting with God</a:t>
            </a:r>
          </a:p>
          <a:p>
            <a:pPr eaLnBrk="1" hangingPunct="1"/>
            <a:r>
              <a:rPr lang="en-US" sz="3000" b="1" smtClean="0">
                <a:solidFill>
                  <a:srgbClr val="112947"/>
                </a:solidFill>
              </a:rPr>
              <a:t>Evaluating how we act in community</a:t>
            </a:r>
          </a:p>
          <a:p>
            <a:pPr eaLnBrk="1" hangingPunct="1"/>
            <a:r>
              <a:rPr lang="en-US" sz="3000" b="1" smtClean="0">
                <a:solidFill>
                  <a:srgbClr val="112947"/>
                </a:solidFill>
              </a:rPr>
              <a:t>Necessary companion to community</a:t>
            </a:r>
          </a:p>
          <a:p>
            <a:pPr eaLnBrk="1" hangingPunct="1"/>
            <a:r>
              <a:rPr lang="en-US" sz="3000" b="1" smtClean="0">
                <a:solidFill>
                  <a:srgbClr val="112947"/>
                </a:solidFill>
              </a:rPr>
              <a:t>Seeking God’s Presence</a:t>
            </a:r>
          </a:p>
          <a:p>
            <a:pPr eaLnBrk="1" hangingPunct="1"/>
            <a:endParaRPr lang="en-US" sz="2200" smtClean="0">
              <a:solidFill>
                <a:srgbClr val="11294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200" b="1" smtClean="0">
                <a:solidFill>
                  <a:srgbClr val="112947"/>
                </a:solidFill>
              </a:rPr>
              <a:t>Being Filled: the blessings of God</a:t>
            </a:r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304800" y="2743200"/>
            <a:ext cx="1828800" cy="1295400"/>
            <a:chOff x="304800" y="2743200"/>
            <a:chExt cx="1828800" cy="1295400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304800" y="2743200"/>
              <a:ext cx="1828800" cy="1295400"/>
            </a:xfrm>
            <a:prstGeom prst="rect">
              <a:avLst/>
            </a:prstGeom>
            <a:solidFill>
              <a:schemeClr val="bg1"/>
            </a:solidFill>
            <a:ln w="25400" algn="ctr">
              <a:solidFill>
                <a:srgbClr val="25446A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18449" name="TextBox 11"/>
            <p:cNvSpPr txBox="1">
              <a:spLocks noChangeArrowheads="1"/>
            </p:cNvSpPr>
            <p:nvPr/>
          </p:nvSpPr>
          <p:spPr bwMode="auto">
            <a:xfrm>
              <a:off x="381000" y="2819400"/>
              <a:ext cx="1600200" cy="10668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3200" b="1">
                  <a:solidFill>
                    <a:srgbClr val="FFFF00"/>
                  </a:solidFill>
                  <a:latin typeface="Calibri" pitchFamily="34" charset="0"/>
                </a:rPr>
                <a:t>Luke 4-</a:t>
              </a:r>
            </a:p>
            <a:p>
              <a:r>
                <a:rPr lang="en-US" sz="3200" b="1">
                  <a:solidFill>
                    <a:srgbClr val="FFFF00"/>
                  </a:solidFill>
                  <a:latin typeface="Calibri" pitchFamily="34" charset="0"/>
                </a:rPr>
                <a:t>Solitude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6553200" y="2743200"/>
            <a:ext cx="1828800" cy="1295400"/>
            <a:chOff x="304800" y="2743200"/>
            <a:chExt cx="1828800" cy="1295400"/>
          </a:xfrm>
        </p:grpSpPr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04800" y="2743200"/>
              <a:ext cx="1828800" cy="1295400"/>
            </a:xfrm>
            <a:prstGeom prst="rect">
              <a:avLst/>
            </a:prstGeom>
            <a:solidFill>
              <a:schemeClr val="bg1"/>
            </a:solidFill>
            <a:ln w="25400" algn="ctr">
              <a:solidFill>
                <a:srgbClr val="25446A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18447" name="TextBox 15"/>
            <p:cNvSpPr txBox="1">
              <a:spLocks noChangeArrowheads="1"/>
            </p:cNvSpPr>
            <p:nvPr/>
          </p:nvSpPr>
          <p:spPr bwMode="auto">
            <a:xfrm>
              <a:off x="381000" y="2819400"/>
              <a:ext cx="1600200" cy="1066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3200" b="1">
                  <a:solidFill>
                    <a:srgbClr val="FFFF00"/>
                  </a:solidFill>
                  <a:latin typeface="Calibri" pitchFamily="34" charset="0"/>
                </a:rPr>
                <a:t>Luke 5-</a:t>
              </a:r>
            </a:p>
            <a:p>
              <a:r>
                <a:rPr lang="en-US" sz="3200" b="1">
                  <a:solidFill>
                    <a:srgbClr val="FFFF00"/>
                  </a:solidFill>
                  <a:latin typeface="Calibri" pitchFamily="34" charset="0"/>
                </a:rPr>
                <a:t>Solitude</a:t>
              </a:r>
            </a:p>
          </p:txBody>
        </p:sp>
      </p:grp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2438400" y="4724400"/>
            <a:ext cx="1981200" cy="1219200"/>
            <a:chOff x="2438400" y="4724400"/>
            <a:chExt cx="1981200" cy="1219200"/>
          </a:xfrm>
        </p:grpSpPr>
        <p:sp>
          <p:nvSpPr>
            <p:cNvPr id="20" name="Oval 19"/>
            <p:cNvSpPr/>
            <p:nvPr/>
          </p:nvSpPr>
          <p:spPr>
            <a:xfrm>
              <a:off x="2438400" y="4724400"/>
              <a:ext cx="1981200" cy="12192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445" name="TextBox 20"/>
            <p:cNvSpPr txBox="1">
              <a:spLocks noChangeArrowheads="1"/>
            </p:cNvSpPr>
            <p:nvPr/>
          </p:nvSpPr>
          <p:spPr bwMode="auto">
            <a:xfrm>
              <a:off x="2514600" y="4953000"/>
              <a:ext cx="1905000" cy="579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3200" b="1">
                  <a:solidFill>
                    <a:srgbClr val="FFFF00"/>
                  </a:solidFill>
                  <a:latin typeface="Calibri" pitchFamily="34" charset="0"/>
                </a:rPr>
                <a:t>Rejection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4191000" y="1295400"/>
            <a:ext cx="1981200" cy="1219200"/>
            <a:chOff x="2438400" y="4724400"/>
            <a:chExt cx="1981200" cy="1219200"/>
          </a:xfrm>
        </p:grpSpPr>
        <p:sp>
          <p:nvSpPr>
            <p:cNvPr id="24" name="Oval 23"/>
            <p:cNvSpPr/>
            <p:nvPr/>
          </p:nvSpPr>
          <p:spPr>
            <a:xfrm>
              <a:off x="2438400" y="4724400"/>
              <a:ext cx="1981200" cy="12192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443" name="TextBox 24"/>
            <p:cNvSpPr txBox="1">
              <a:spLocks noChangeArrowheads="1"/>
            </p:cNvSpPr>
            <p:nvPr/>
          </p:nvSpPr>
          <p:spPr bwMode="auto">
            <a:xfrm>
              <a:off x="2514600" y="4953000"/>
              <a:ext cx="1905000" cy="579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3200" b="1">
                  <a:solidFill>
                    <a:srgbClr val="FFFF00"/>
                  </a:solidFill>
                  <a:latin typeface="Calibri" pitchFamily="34" charset="0"/>
                </a:rPr>
                <a:t>Fame</a:t>
              </a:r>
            </a:p>
          </p:txBody>
        </p:sp>
      </p:grpSp>
      <p:cxnSp>
        <p:nvCxnSpPr>
          <p:cNvPr id="27" name="Straight Connector 26"/>
          <p:cNvCxnSpPr/>
          <p:nvPr/>
        </p:nvCxnSpPr>
        <p:spPr>
          <a:xfrm>
            <a:off x="2057400" y="4038600"/>
            <a:ext cx="685800" cy="762000"/>
          </a:xfrm>
          <a:prstGeom prst="line">
            <a:avLst/>
          </a:prstGeom>
          <a:ln w="635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791200" y="2286000"/>
            <a:ext cx="685800" cy="762000"/>
          </a:xfrm>
          <a:prstGeom prst="line">
            <a:avLst/>
          </a:prstGeom>
          <a:ln w="635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4114800" y="2590800"/>
            <a:ext cx="838200" cy="2362200"/>
          </a:xfrm>
          <a:prstGeom prst="line">
            <a:avLst/>
          </a:prstGeom>
          <a:ln w="635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ight Arrow 31"/>
          <p:cNvSpPr>
            <a:spLocks noChangeArrowheads="1"/>
          </p:cNvSpPr>
          <p:nvPr/>
        </p:nvSpPr>
        <p:spPr bwMode="auto">
          <a:xfrm>
            <a:off x="2209800" y="3048000"/>
            <a:ext cx="4191000" cy="609600"/>
          </a:xfrm>
          <a:prstGeom prst="rightArrow">
            <a:avLst>
              <a:gd name="adj1" fmla="val 50000"/>
              <a:gd name="adj2" fmla="val 50003"/>
            </a:avLst>
          </a:prstGeom>
          <a:solidFill>
            <a:srgbClr val="FFFF00"/>
          </a:solidFill>
          <a:ln w="25400" algn="ctr">
            <a:solidFill>
              <a:srgbClr val="25446A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200" b="1" smtClean="0">
                <a:solidFill>
                  <a:srgbClr val="112947"/>
                </a:solidFill>
              </a:rPr>
              <a:t>Being Filled: the blessings of God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 Solitude, we…</a:t>
            </a:r>
          </a:p>
          <a:p>
            <a:pPr lvl="1" eaLnBrk="1" hangingPunct="1">
              <a:defRPr/>
            </a:pPr>
            <a:r>
              <a:rPr lang="en-US" sz="4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Recover who we really are in relation to God</a:t>
            </a:r>
          </a:p>
          <a:p>
            <a:pPr lvl="1" eaLnBrk="1" hangingPunct="1">
              <a:defRPr/>
            </a:pPr>
            <a:r>
              <a:rPr lang="en-US" sz="4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Rest in God and enjoy God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200" b="1" smtClean="0">
                <a:solidFill>
                  <a:srgbClr val="112947"/>
                </a:solidFill>
              </a:rPr>
              <a:t>Being Filled: the blessings of God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229600" cy="4830763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“Man’s chief end is to glorify God and enjoy him forever.”  Westminster Catechism</a:t>
            </a:r>
          </a:p>
          <a:p>
            <a:pPr eaLnBrk="1" hangingPunct="1"/>
            <a:r>
              <a:rPr lang="en-US" sz="4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“God is most glorified in us when we are most satisfied in him.”  John Piper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200" b="1" smtClean="0">
                <a:solidFill>
                  <a:srgbClr val="112947"/>
                </a:solidFill>
              </a:rPr>
              <a:t>Being Filled: the blessings of God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229600" cy="48307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Solitude, we…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Recover who we really are in relation to God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Rest in God and enjoy God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Receive direction from God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000" b="1" smtClean="0">
                <a:solidFill>
                  <a:srgbClr val="112947"/>
                </a:solidFill>
              </a:rPr>
              <a:t>Practicing Solitude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minutes/day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Extended solitude 1/week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 on God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purposeful, not busy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 on your solitude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9600" cy="21336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5500" cap="none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JESUS NEEDED SOLITUDE.</a:t>
            </a:r>
            <a:br>
              <a:rPr lang="en-US" sz="5500" cap="none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5500" cap="none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    WE NEED SOLITUDE.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rgbClr val="FFFF66"/>
      </a:dk1>
      <a:lt1>
        <a:srgbClr val="1F497D"/>
      </a:lt1>
      <a:dk2>
        <a:srgbClr val="000000"/>
      </a:dk2>
      <a:lt2>
        <a:srgbClr val="EEECE1"/>
      </a:lt2>
      <a:accent1>
        <a:srgbClr val="366092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206</Words>
  <Application>Microsoft Office PowerPoint</Application>
  <PresentationFormat>On-screen Show (4:3)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Solitude</vt:lpstr>
      <vt:lpstr>JESUS NEEDED SOLITUDE.      WE NEED SOLITUDE.</vt:lpstr>
      <vt:lpstr>Emptying: the problem with people</vt:lpstr>
      <vt:lpstr>Being Filled: the blessings of God</vt:lpstr>
      <vt:lpstr>Being Filled: the blessings of God</vt:lpstr>
      <vt:lpstr>Being Filled: the blessings of God</vt:lpstr>
      <vt:lpstr>Being Filled: the blessings of God</vt:lpstr>
      <vt:lpstr>Being Filled: the blessings of God</vt:lpstr>
      <vt:lpstr>Being Filled: the blessings of God</vt:lpstr>
      <vt:lpstr>Practicing Solitude</vt:lpstr>
      <vt:lpstr>JESUS NEEDED SOLITUDE.      WE NEED SOLITUDE.</vt:lpstr>
    </vt:vector>
  </TitlesOfParts>
  <Company>PPUCC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Staff</dc:creator>
  <cp:lastModifiedBy>PPUCC</cp:lastModifiedBy>
  <cp:revision>52</cp:revision>
  <dcterms:created xsi:type="dcterms:W3CDTF">2012-02-23T20:36:56Z</dcterms:created>
  <dcterms:modified xsi:type="dcterms:W3CDTF">2012-02-26T13:49:52Z</dcterms:modified>
</cp:coreProperties>
</file>